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06CAA0-4DE0-7130-3D30-7832B5B226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C5D2A98-9695-FEC5-3F56-758564FB34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044D145-FADB-C7EE-2537-F11A04517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D3312-0EAF-4D02-BAEC-F684E240DF9B}" type="datetimeFigureOut">
              <a:rPr lang="es-EC" smtClean="0"/>
              <a:t>21/6/2025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BE9772C-0DFE-44F1-4C69-1F9A909A4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36E1505-080B-0580-B50E-AFDD5B0E0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52B2A-70C0-4940-8055-79F32B9B439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04611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F93AA8-2D46-4FCC-7E9A-A3AA0F600B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5942D02-6840-8820-ED1B-4AED9B8572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4CD6A3B-D0AD-C41A-BC00-364835F18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D3312-0EAF-4D02-BAEC-F684E240DF9B}" type="datetimeFigureOut">
              <a:rPr lang="es-EC" smtClean="0"/>
              <a:t>21/6/2025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6B483A5-D6AE-1995-58F5-B460AA9C8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DF2BA74-73C6-0BB7-0104-5E11F36F4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52B2A-70C0-4940-8055-79F32B9B439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061525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37B8A04-2818-D96C-4CB2-C5D4C479E6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5312B40-E0D5-B29B-14B3-811F406BFF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B49FD72-73AF-23CF-4D21-230F319E7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D3312-0EAF-4D02-BAEC-F684E240DF9B}" type="datetimeFigureOut">
              <a:rPr lang="es-EC" smtClean="0"/>
              <a:t>21/6/2025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AEFFD68-F733-7FA5-EC07-867859441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41DA6E1-9ADF-E8E3-FF30-F76F55D7D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52B2A-70C0-4940-8055-79F32B9B439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92139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995D49-78E5-2EF5-D63D-DD1F579A9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BA5B161-FF4A-C4BE-232E-7FB7592E91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2FA1045-37D0-73A8-082D-C7608D14B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D3312-0EAF-4D02-BAEC-F684E240DF9B}" type="datetimeFigureOut">
              <a:rPr lang="es-EC" smtClean="0"/>
              <a:t>21/6/2025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304D9F8-3338-C381-3593-5B15C7E83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64AD550-4FD0-C80B-FE97-A06C7A792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52B2A-70C0-4940-8055-79F32B9B439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912934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F5DEC0-0911-7FC9-E77A-183A37C15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0C2D2BF-8863-6314-765A-E75FBB0C40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D79A4AA-D604-632E-3738-F8DA6CECF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D3312-0EAF-4D02-BAEC-F684E240DF9B}" type="datetimeFigureOut">
              <a:rPr lang="es-EC" smtClean="0"/>
              <a:t>21/6/2025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F698B78-7042-3558-65A6-309912985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69A6A5C-670F-5FD2-1E6E-1DBCEA215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52B2A-70C0-4940-8055-79F32B9B439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358807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7C4556-AADE-6D54-8709-7B70ACBB6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884B97A-11CF-E7F6-34E0-B1F60EA469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A03D29F-FA1A-47C4-04E9-EB586F71D3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DB3D42D-C842-A394-477D-922D111BB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D3312-0EAF-4D02-BAEC-F684E240DF9B}" type="datetimeFigureOut">
              <a:rPr lang="es-EC" smtClean="0"/>
              <a:t>21/6/2025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CF158AC-1606-38BF-6F95-AEC032ECE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B0E878B-E265-94CC-40E2-AB3227C0A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52B2A-70C0-4940-8055-79F32B9B439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895381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3C7755-D77D-7AC0-F80C-096391ABD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7E6F7B3-6BE1-6AF1-72A8-E9577541DD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1FFE8AB-891D-5576-E9E4-4375F0EE2F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1C5FE9D-514E-5E79-7728-0240F2677C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917F9AE-BE05-5958-ADD0-22376B78CC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DC118ED-D0FA-0AE8-87CF-0C2281ED9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D3312-0EAF-4D02-BAEC-F684E240DF9B}" type="datetimeFigureOut">
              <a:rPr lang="es-EC" smtClean="0"/>
              <a:t>21/6/2025</a:t>
            </a:fld>
            <a:endParaRPr lang="es-EC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F70BB1B-9382-46B2-8B7C-EEE798FA7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A5FF1B1-6821-064D-9DD3-0D193C69D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52B2A-70C0-4940-8055-79F32B9B439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1775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76028D-5308-E67E-FDE0-1B019206D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4D62500-44A7-B919-24CC-32DF9C770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D3312-0EAF-4D02-BAEC-F684E240DF9B}" type="datetimeFigureOut">
              <a:rPr lang="es-EC" smtClean="0"/>
              <a:t>21/6/2025</a:t>
            </a:fld>
            <a:endParaRPr lang="es-EC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8DE1CD1-7C39-9E8D-6C12-F3458A1D9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C9F710C-E6BB-875E-2EA2-22E7CA1F9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52B2A-70C0-4940-8055-79F32B9B439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039282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7231341-8899-9C86-CD06-FC255624E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D3312-0EAF-4D02-BAEC-F684E240DF9B}" type="datetimeFigureOut">
              <a:rPr lang="es-EC" smtClean="0"/>
              <a:t>21/6/2025</a:t>
            </a:fld>
            <a:endParaRPr lang="es-EC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2BD4D28-181C-934F-C7FD-B80D6EEF1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1B98B16-2F68-5C3B-266E-13FA79A8E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52B2A-70C0-4940-8055-79F32B9B439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505664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A8A544-E8C7-131B-8F88-A4FB1D793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B632849-24CD-2562-A719-C2E7B032A7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3F08F7D-8CAA-316C-CB83-1F27B20BBA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4F9B506-AED3-B6C4-5914-6D0A3DA15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D3312-0EAF-4D02-BAEC-F684E240DF9B}" type="datetimeFigureOut">
              <a:rPr lang="es-EC" smtClean="0"/>
              <a:t>21/6/2025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D461C35-F2C3-88A2-838B-9A5BF9997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AF90524-A7D1-3D13-7A90-50FB09683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52B2A-70C0-4940-8055-79F32B9B439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13593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B90441-A997-E98A-5DED-81564CACA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959398B-33BC-7740-463F-4142A54FCE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58497D7-3B58-BDE0-ACA6-D54C7DF6C8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01CF06F-A8CC-4323-B3ED-8398175E8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D3312-0EAF-4D02-BAEC-F684E240DF9B}" type="datetimeFigureOut">
              <a:rPr lang="es-EC" smtClean="0"/>
              <a:t>21/6/2025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86BB1CB-A6E7-1B23-98D9-0812DE0EE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5E52D4B-805C-1036-2AC4-22E63D386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52B2A-70C0-4940-8055-79F32B9B439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803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60AB0A7-AA7C-8B61-293E-7639708D24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CE00C3E-D28D-9856-7B16-B7AEFBA677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F63EF66-DFCB-4C53-3502-1FDD2BAF8F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D3312-0EAF-4D02-BAEC-F684E240DF9B}" type="datetimeFigureOut">
              <a:rPr lang="es-EC" smtClean="0"/>
              <a:t>21/6/2025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138C122-813C-1946-07F1-EDCBC37EFC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536AAE5-41FB-9B85-8827-227D9976F9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52B2A-70C0-4940-8055-79F32B9B439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182053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473DC00C-3B9F-B3B3-A9EF-63C46C90E332}"/>
              </a:ext>
            </a:extLst>
          </p:cNvPr>
          <p:cNvSpPr txBox="1"/>
          <p:nvPr/>
        </p:nvSpPr>
        <p:spPr>
          <a:xfrm>
            <a:off x="1685925" y="959405"/>
            <a:ext cx="96440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>
                <a:solidFill>
                  <a:srgbClr val="FF0000"/>
                </a:solidFill>
              </a:rPr>
              <a:t>IDEA DE NEGOCIO Y OPORTUNIDAD EMPRENDEDORA</a:t>
            </a:r>
            <a:endParaRPr lang="es-EC" sz="3200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9DAA272C-C489-D562-B259-FC9F78720974}"/>
              </a:ext>
            </a:extLst>
          </p:cNvPr>
          <p:cNvSpPr txBox="1"/>
          <p:nvPr/>
        </p:nvSpPr>
        <p:spPr>
          <a:xfrm>
            <a:off x="1552575" y="2243137"/>
            <a:ext cx="908685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400" b="1" dirty="0"/>
              <a:t>¿</a:t>
            </a:r>
            <a:r>
              <a:rPr lang="es-MX" sz="2400" b="1" dirty="0"/>
              <a:t>CÓMO NACE UNA IDEA DE NEGOCIO?</a:t>
            </a:r>
          </a:p>
          <a:p>
            <a:r>
              <a:rPr lang="es-MX" sz="2400" dirty="0"/>
              <a:t>Nace al </a:t>
            </a:r>
            <a:r>
              <a:rPr lang="es-MX" sz="2400" b="1" dirty="0"/>
              <a:t>identificar una necesidad, un problema o una oportunidad</a:t>
            </a:r>
            <a:r>
              <a:rPr lang="es-MX" sz="2400" dirty="0"/>
              <a:t> en el entorno y pensar en una forma innovadora de resolverlo o satisfacerlo, mediante un producto o servicio.</a:t>
            </a:r>
          </a:p>
          <a:p>
            <a:r>
              <a:rPr lang="es-EC" sz="2400" b="1" dirty="0"/>
              <a:t>¿ </a:t>
            </a:r>
            <a:r>
              <a:rPr lang="es-MX" sz="2400" b="1" dirty="0"/>
              <a:t>CÓMO DETECTAMOS LAS NECESIDADES Y OPORTUNIDADES EN EL ENTORNO ?.</a:t>
            </a:r>
          </a:p>
          <a:p>
            <a:r>
              <a:rPr lang="es-MX" sz="2400" b="1" dirty="0"/>
              <a:t>Observando y analizando el entorno</a:t>
            </a:r>
            <a:r>
              <a:rPr lang="es-MX" sz="2400" dirty="0"/>
              <a:t> (familia, comunidad, escuela, ciudad, redes sociales, etc.) para descubrir </a:t>
            </a:r>
            <a:r>
              <a:rPr lang="es-MX" sz="2400" b="1" dirty="0"/>
              <a:t>problemas sin resolver, </a:t>
            </a:r>
            <a:r>
              <a:rPr lang="es-MX" sz="2400" dirty="0"/>
              <a:t>de las personas que podrían convertirse en ideas de negocio.</a:t>
            </a:r>
            <a:endParaRPr lang="es-EC" sz="2400" dirty="0"/>
          </a:p>
        </p:txBody>
      </p:sp>
    </p:spTree>
    <p:extLst>
      <p:ext uri="{BB962C8B-B14F-4D97-AF65-F5344CB8AC3E}">
        <p14:creationId xmlns:p14="http://schemas.microsoft.com/office/powerpoint/2010/main" val="405994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4CA09E-4DD9-905B-35AD-597111A4D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27075"/>
            <a:ext cx="10515600" cy="3621088"/>
          </a:xfrm>
        </p:spPr>
        <p:txBody>
          <a:bodyPr>
            <a:noAutofit/>
          </a:bodyPr>
          <a:lstStyle/>
          <a:p>
            <a:pPr marL="0" indent="0"/>
            <a:r>
              <a:rPr lang="es-MX" sz="2800" b="1" dirty="0"/>
              <a:t>Creatividad e Innovación en el Emprendimiento </a:t>
            </a:r>
            <a:br>
              <a:rPr lang="es-MX" sz="2800" b="1" dirty="0"/>
            </a:br>
            <a:r>
              <a:rPr lang="es-MX" sz="2800" b="1" dirty="0"/>
              <a:t>¿</a:t>
            </a:r>
            <a:r>
              <a:rPr lang="es-EC" sz="2800" b="1" dirty="0"/>
              <a:t>Qué es la Creatividad</a:t>
            </a:r>
            <a:r>
              <a:rPr lang="es-MX" sz="2800" b="1" dirty="0"/>
              <a:t>?</a:t>
            </a:r>
            <a:r>
              <a:rPr lang="es-EC" sz="2800" b="1" dirty="0"/>
              <a:t>.- </a:t>
            </a:r>
            <a:r>
              <a:rPr lang="es-MX" sz="2800" dirty="0"/>
              <a:t>Es la </a:t>
            </a:r>
            <a:r>
              <a:rPr lang="es-MX" sz="2800" b="1" dirty="0"/>
              <a:t>capacidad de generar ideas nuevas, originales y útiles</a:t>
            </a:r>
            <a:r>
              <a:rPr lang="es-MX" sz="2800" dirty="0"/>
              <a:t>, ya sea para resolver un problema, mejorar algo existente o crear algo desde cero.</a:t>
            </a:r>
            <a:r>
              <a:rPr lang="es-EC" sz="2800" dirty="0"/>
              <a:t> </a:t>
            </a:r>
            <a:br>
              <a:rPr lang="es-EC" sz="2800" dirty="0"/>
            </a:br>
            <a:r>
              <a:rPr lang="es-MX" sz="2800" b="1" dirty="0"/>
              <a:t>¿Qué es la innovación?.- </a:t>
            </a:r>
            <a:r>
              <a:rPr lang="es-MX" sz="2800" dirty="0"/>
              <a:t>Es la </a:t>
            </a:r>
            <a:r>
              <a:rPr lang="es-MX" sz="2800" b="1" dirty="0"/>
              <a:t>aplicación práctica de una idea creativa</a:t>
            </a:r>
            <a:r>
              <a:rPr lang="es-MX" sz="2800" dirty="0"/>
              <a:t>, que mejora un producto, servicio o proceso, y genera valor para las personas o el entorno.</a:t>
            </a:r>
            <a:br>
              <a:rPr lang="es-MX" sz="2800" dirty="0"/>
            </a:br>
            <a:r>
              <a:rPr lang="es-MX" sz="2800" b="1" dirty="0"/>
              <a:t>¿Qué es la matriz FODA?.-</a:t>
            </a:r>
            <a:r>
              <a:rPr lang="es-MX" sz="2800" dirty="0"/>
              <a:t> Es una herramienta que permite </a:t>
            </a:r>
            <a:r>
              <a:rPr lang="es-MX" sz="2800" b="1" dirty="0"/>
              <a:t>analizar </a:t>
            </a:r>
            <a:r>
              <a:rPr lang="es-MX" sz="2800" dirty="0"/>
              <a:t>una idea de negocio</a:t>
            </a:r>
            <a:endParaRPr lang="es-EC" sz="2800" dirty="0"/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3F867849-B308-EBAA-5802-DF5D68827A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4201303"/>
              </p:ext>
            </p:extLst>
          </p:nvPr>
        </p:nvGraphicFramePr>
        <p:xfrm>
          <a:off x="1057275" y="4348163"/>
          <a:ext cx="10077450" cy="1828800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3359150">
                  <a:extLst>
                    <a:ext uri="{9D8B030D-6E8A-4147-A177-3AD203B41FA5}">
                      <a16:colId xmlns:a16="http://schemas.microsoft.com/office/drawing/2014/main" val="4216169762"/>
                    </a:ext>
                  </a:extLst>
                </a:gridCol>
                <a:gridCol w="3359150">
                  <a:extLst>
                    <a:ext uri="{9D8B030D-6E8A-4147-A177-3AD203B41FA5}">
                      <a16:colId xmlns:a16="http://schemas.microsoft.com/office/drawing/2014/main" val="2552119795"/>
                    </a:ext>
                  </a:extLst>
                </a:gridCol>
                <a:gridCol w="3359150">
                  <a:extLst>
                    <a:ext uri="{9D8B030D-6E8A-4147-A177-3AD203B41FA5}">
                      <a16:colId xmlns:a16="http://schemas.microsoft.com/office/drawing/2014/main" val="40355178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s-EC"/>
                        <a:t>FODA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Significado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C"/>
                        <a:t>Tipo de factor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1086996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C" b="1" dirty="0"/>
                        <a:t>F</a:t>
                      </a:r>
                      <a:endParaRPr lang="es-EC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Fortalezas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C"/>
                        <a:t>Interno y positivo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3430562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C" b="1"/>
                        <a:t>O</a:t>
                      </a:r>
                      <a:endParaRPr lang="es-EC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C"/>
                        <a:t>Oportunidades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Externo y positivo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1781334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C" b="1"/>
                        <a:t>D</a:t>
                      </a:r>
                      <a:endParaRPr lang="es-EC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Debilidades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C"/>
                        <a:t>Interno y negativo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8426123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C" b="1" dirty="0"/>
                        <a:t>A</a:t>
                      </a:r>
                      <a:endParaRPr lang="es-EC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Amenazas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C" dirty="0"/>
                        <a:t>Externo y negativo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524896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28236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212</Words>
  <Application>Microsoft Office PowerPoint</Application>
  <PresentationFormat>Panorámica</PresentationFormat>
  <Paragraphs>21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Creatividad e Innovación en el Emprendimiento  ¿Qué es la Creatividad?.- Es la capacidad de generar ideas nuevas, originales y útiles, ya sea para resolver un problema, mejorar algo existente o crear algo desde cero.  ¿Qué es la innovación?.- Es la aplicación práctica de una idea creativa, que mejora un producto, servicio o proceso, y genera valor para las personas o el entorno. ¿Qué es la matriz FODA?.- Es una herramienta que permite analizar una idea de negocio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ERIKA TAMAYO</dc:creator>
  <cp:lastModifiedBy>ERIKA TAMAYO</cp:lastModifiedBy>
  <cp:revision>1</cp:revision>
  <dcterms:created xsi:type="dcterms:W3CDTF">2025-06-22T02:24:01Z</dcterms:created>
  <dcterms:modified xsi:type="dcterms:W3CDTF">2025-06-22T02:28:46Z</dcterms:modified>
</cp:coreProperties>
</file>