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06CAA0-4DE0-7130-3D30-7832B5B226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5D2A98-9695-FEC5-3F56-758564FB34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44D145-FADB-C7EE-2537-F11A0451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E9772C-0DFE-44F1-4C69-1F9A909A4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6E1505-080B-0580-B50E-AFDD5B0E0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461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F93AA8-2D46-4FCC-7E9A-A3AA0F600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5942D02-6840-8820-ED1B-4AED9B857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CD6A3B-D0AD-C41A-BC00-364835F18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B483A5-D6AE-1995-58F5-B460AA9C8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F2BA74-73C6-0BB7-0104-5E11F36F4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6152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7B8A04-2818-D96C-4CB2-C5D4C479E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312B40-E0D5-B29B-14B3-811F406BFF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49FD72-73AF-23CF-4D21-230F319E7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EFFD68-F733-7FA5-EC07-867859441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1DA6E1-9ADF-E8E3-FF30-F76F55D7D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92139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95D49-78E5-2EF5-D63D-DD1F579A9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A5B161-FF4A-C4BE-232E-7FB7592E9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FA1045-37D0-73A8-082D-C7608D14B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04D9F8-3338-C381-3593-5B15C7E83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4AD550-4FD0-C80B-FE97-A06C7A792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1293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F5DEC0-0911-7FC9-E77A-183A37C15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C2D2BF-8863-6314-765A-E75FBB0C4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79A4AA-D604-632E-3738-F8DA6CEC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698B78-7042-3558-65A6-309912985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9A6A5C-670F-5FD2-1E6E-1DBCEA215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5880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7C4556-AADE-6D54-8709-7B70ACBB6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84B97A-11CF-E7F6-34E0-B1F60EA46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03D29F-FA1A-47C4-04E9-EB586F71D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B3D42D-C842-A394-477D-922D111BB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F158AC-1606-38BF-6F95-AEC032ECE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0E878B-E265-94CC-40E2-AB3227C0A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9538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C7755-D77D-7AC0-F80C-096391ABD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E6F7B3-6BE1-6AF1-72A8-E9577541D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FFE8AB-891D-5576-E9E4-4375F0EE2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1C5FE9D-514E-5E79-7728-0240F2677C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917F9AE-BE05-5958-ADD0-22376B78CC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DC118ED-D0FA-0AE8-87CF-0C2281ED9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F70BB1B-9382-46B2-8B7C-EEE798FA7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A5FF1B1-6821-064D-9DD3-0D193C69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177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76028D-5308-E67E-FDE0-1B019206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D62500-44A7-B919-24CC-32DF9C770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8DE1CD1-7C39-9E8D-6C12-F3458A1D9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C9F710C-E6BB-875E-2EA2-22E7CA1F9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39282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7231341-8899-9C86-CD06-FC255624E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2BD4D28-181C-934F-C7FD-B80D6EEF1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1B98B16-2F68-5C3B-266E-13FA79A8E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0566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A8A544-E8C7-131B-8F88-A4FB1D793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632849-24CD-2562-A719-C2E7B032A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F08F7D-8CAA-316C-CB83-1F27B20BB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F9B506-AED3-B6C4-5914-6D0A3DA15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461C35-F2C3-88A2-838B-9A5BF9997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F90524-A7D1-3D13-7A90-50FB09683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1359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B90441-A997-E98A-5DED-81564CACA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959398B-33BC-7740-463F-4142A54FCE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58497D7-3B58-BDE0-ACA6-D54C7DF6C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1CF06F-A8CC-4323-B3ED-8398175E8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6BB1CB-A6E7-1B23-98D9-0812DE0EE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E52D4B-805C-1036-2AC4-22E63D386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80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60AB0A7-AA7C-8B61-293E-7639708D2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E00C3E-D28D-9856-7B16-B7AEFBA67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63EF66-DFCB-4C53-3502-1FDD2BAF8F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38C122-813C-1946-07F1-EDCBC37EFC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36AAE5-41FB-9B85-8827-227D9976F9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820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73DC00C-3B9F-B3B3-A9EF-63C46C90E332}"/>
              </a:ext>
            </a:extLst>
          </p:cNvPr>
          <p:cNvSpPr txBox="1"/>
          <p:nvPr/>
        </p:nvSpPr>
        <p:spPr>
          <a:xfrm>
            <a:off x="1273968" y="459342"/>
            <a:ext cx="9644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200" b="1" dirty="0">
                <a:solidFill>
                  <a:srgbClr val="FF0000"/>
                </a:solidFill>
              </a:rPr>
              <a:t>ESTUDIO DE MERCADO</a:t>
            </a:r>
            <a:endParaRPr lang="es-EC" sz="32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DAA272C-C489-D562-B259-FC9F78720974}"/>
              </a:ext>
            </a:extLst>
          </p:cNvPr>
          <p:cNvSpPr txBox="1"/>
          <p:nvPr/>
        </p:nvSpPr>
        <p:spPr>
          <a:xfrm>
            <a:off x="1081087" y="1371600"/>
            <a:ext cx="1039177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Es una </a:t>
            </a:r>
            <a:r>
              <a:rPr lang="es-MX" sz="2400" b="1" dirty="0"/>
              <a:t>investigación sencilla y organizada</a:t>
            </a:r>
            <a:r>
              <a:rPr lang="es-MX" sz="2400" dirty="0"/>
              <a:t> que se realiza para conocer a los </a:t>
            </a:r>
            <a:r>
              <a:rPr lang="es-MX" sz="2400" b="1" dirty="0"/>
              <a:t>posibles clientes, la competencia y las necesidades del mercado</a:t>
            </a:r>
            <a:r>
              <a:rPr lang="es-MX" sz="2400" dirty="0"/>
              <a:t>, antes de lanzar un producto o servicio.</a:t>
            </a:r>
          </a:p>
          <a:p>
            <a:endParaRPr lang="es-MX" sz="2400" b="1" dirty="0"/>
          </a:p>
          <a:p>
            <a:r>
              <a:rPr lang="es-MX" sz="2400" b="1" dirty="0"/>
              <a:t>¿QUÉ ES LA SEGMENTACIÓN DE CLIENTES?</a:t>
            </a:r>
          </a:p>
          <a:p>
            <a:r>
              <a:rPr lang="es-MX" sz="2400" dirty="0"/>
              <a:t>Es el proceso de </a:t>
            </a:r>
            <a:r>
              <a:rPr lang="es-MX" sz="2400" b="1" dirty="0"/>
              <a:t>dividir el mercado en grupos más pequeños y específicos de personas</a:t>
            </a:r>
            <a:r>
              <a:rPr lang="es-MX" sz="2400" dirty="0"/>
              <a:t> que comparten características o necesidades similares, para poder </a:t>
            </a:r>
            <a:r>
              <a:rPr lang="es-MX" sz="2400" b="1" dirty="0"/>
              <a:t>ofrecerles un producto o servicio adecuado</a:t>
            </a:r>
            <a:r>
              <a:rPr lang="es-MX" sz="2400" dirty="0"/>
              <a:t>.</a:t>
            </a:r>
          </a:p>
          <a:p>
            <a:endParaRPr lang="es-MX" sz="2400" b="1" dirty="0"/>
          </a:p>
          <a:p>
            <a:r>
              <a:rPr lang="es-MX" sz="2400" b="1" dirty="0"/>
              <a:t>LAS ENCUESTAS Y ENTREVISTAS COMO HERRAMIENTAS DE ANÁLISIS</a:t>
            </a:r>
          </a:p>
          <a:p>
            <a:r>
              <a:rPr lang="es-MX" sz="2400" dirty="0"/>
              <a:t>Son herramientas que permiten </a:t>
            </a:r>
            <a:r>
              <a:rPr lang="es-MX" sz="2400" b="1" dirty="0"/>
              <a:t>recoger información directamente de las personas</a:t>
            </a:r>
            <a:r>
              <a:rPr lang="es-MX" sz="2400" dirty="0"/>
              <a:t> (clientes potenciales), para conocer sus gustos, necesidades, opiniones y hábitos de consumo, antes de iniciar un emprendimiento.</a:t>
            </a:r>
          </a:p>
        </p:txBody>
      </p:sp>
    </p:spTree>
    <p:extLst>
      <p:ext uri="{BB962C8B-B14F-4D97-AF65-F5344CB8AC3E}">
        <p14:creationId xmlns:p14="http://schemas.microsoft.com/office/powerpoint/2010/main" val="40599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4CA09E-4DD9-905B-35AD-597111A4D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7075"/>
            <a:ext cx="10515600" cy="5602288"/>
          </a:xfrm>
        </p:spPr>
        <p:txBody>
          <a:bodyPr>
            <a:noAutofit/>
          </a:bodyPr>
          <a:lstStyle/>
          <a:p>
            <a:r>
              <a:rPr lang="es-MX" sz="2800" b="1" dirty="0"/>
              <a:t>¿ </a:t>
            </a:r>
            <a:r>
              <a:rPr lang="es-EC" sz="2800" b="1" dirty="0"/>
              <a:t>QUÉ ES EL ANÁLISIS DE LA COMPETENCIA?.</a:t>
            </a:r>
            <a:br>
              <a:rPr lang="es-EC" sz="2800" b="1" dirty="0"/>
            </a:br>
            <a:r>
              <a:rPr lang="es-MX" sz="2800" dirty="0"/>
              <a:t>Es el proceso de </a:t>
            </a:r>
            <a:r>
              <a:rPr lang="es-MX" sz="2800" b="1" dirty="0"/>
              <a:t>investigar y comparar a otras personas o negocios</a:t>
            </a:r>
            <a:r>
              <a:rPr lang="es-MX" sz="2800" dirty="0"/>
              <a:t> que ofrecen productos o servicios similares al tuyo, con el objetivo de </a:t>
            </a:r>
            <a:r>
              <a:rPr lang="es-MX" sz="2800" b="1" dirty="0"/>
              <a:t>mejorar tu idea de negocio</a:t>
            </a:r>
            <a:r>
              <a:rPr lang="es-MX" sz="2800" dirty="0"/>
              <a:t> y </a:t>
            </a:r>
            <a:r>
              <a:rPr lang="es-MX" sz="2800" b="1" dirty="0"/>
              <a:t>diferenciarte en el mercado</a:t>
            </a:r>
            <a:r>
              <a:rPr lang="es-MX" sz="2800" dirty="0"/>
              <a:t>.</a:t>
            </a:r>
            <a:br>
              <a:rPr lang="es-MX" sz="2800" dirty="0"/>
            </a:br>
            <a:r>
              <a:rPr lang="es-MX" sz="2800" b="1" dirty="0"/>
              <a:t>¿PARA QUÉ SIRVE?</a:t>
            </a:r>
            <a:br>
              <a:rPr lang="es-MX" sz="2800" b="1" dirty="0"/>
            </a:br>
            <a:r>
              <a:rPr lang="es-MX" sz="2800" dirty="0"/>
              <a:t>Para </a:t>
            </a:r>
            <a:r>
              <a:rPr lang="es-MX" sz="2800" b="1" dirty="0"/>
              <a:t>identificar </a:t>
            </a:r>
            <a:r>
              <a:rPr lang="es-MX" sz="2800" dirty="0"/>
              <a:t>fortalezas y debilidades de la competencia.</a:t>
            </a:r>
            <a:br>
              <a:rPr lang="es-MX" sz="2800" dirty="0"/>
            </a:br>
            <a:r>
              <a:rPr lang="es-MX" sz="2800" dirty="0"/>
              <a:t>Para </a:t>
            </a:r>
            <a:r>
              <a:rPr lang="es-MX" sz="2800" b="1" dirty="0"/>
              <a:t>evitar </a:t>
            </a:r>
            <a:r>
              <a:rPr lang="es-MX" sz="2800" dirty="0"/>
              <a:t>repetir errores que ya otros cometen.</a:t>
            </a:r>
            <a:br>
              <a:rPr lang="es-MX" sz="2800" dirty="0"/>
            </a:br>
            <a:r>
              <a:rPr lang="es-MX" sz="2800" dirty="0"/>
              <a:t>Para </a:t>
            </a:r>
            <a:r>
              <a:rPr lang="es-MX" sz="2800" b="1" dirty="0"/>
              <a:t>descubrir </a:t>
            </a:r>
            <a:r>
              <a:rPr lang="es-MX" sz="2800" dirty="0"/>
              <a:t>oportunidades de mejora o innovación.</a:t>
            </a:r>
            <a:br>
              <a:rPr lang="es-MX" sz="2800" dirty="0"/>
            </a:br>
            <a:r>
              <a:rPr lang="es-MX" sz="2800" b="1" dirty="0"/>
              <a:t>¿QUÉ ES EL PRODUCTO MÍNIMO VIABLE?</a:t>
            </a:r>
            <a:br>
              <a:rPr lang="es-MX" sz="2800" b="1" dirty="0"/>
            </a:br>
            <a:r>
              <a:rPr lang="es-MX" sz="2800" dirty="0"/>
              <a:t>El Producto Mínimo Viable </a:t>
            </a:r>
            <a:r>
              <a:rPr lang="es-MX" sz="2800" b="1" dirty="0"/>
              <a:t>(PMV)</a:t>
            </a:r>
            <a:r>
              <a:rPr lang="es-MX" sz="2800" dirty="0"/>
              <a:t> es la versión más simple y funcional de un producto que se puede lanzar al mercado rápidamente y con pocos recursos, para probar si realmente le interesa a los clientes.</a:t>
            </a:r>
          </a:p>
        </p:txBody>
      </p:sp>
    </p:spTree>
    <p:extLst>
      <p:ext uri="{BB962C8B-B14F-4D97-AF65-F5344CB8AC3E}">
        <p14:creationId xmlns:p14="http://schemas.microsoft.com/office/powerpoint/2010/main" val="10928236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245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¿ QUÉ ES EL ANÁLISIS DE LA COMPETENCIA?. Es el proceso de investigar y comparar a otras personas o negocios que ofrecen productos o servicios similares al tuyo, con el objetivo de mejorar tu idea de negocio y diferenciarte en el mercado. ¿PARA QUÉ SIRVE? Para identificar fortalezas y debilidades de la competencia. Para evitar repetir errores que ya otros cometen. Para descubrir oportunidades de mejora o innovación. ¿QUÉ ES EL PRODUCTO MÍNIMO VIABLE? El Producto Mínimo Viable (PMV) es la versión más simple y funcional de un producto que se puede lanzar al mercado rápidamente y con pocos recursos, para probar si realmente le interesa a los clientes.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ERIKA TAMAYO</dc:creator>
  <cp:lastModifiedBy>ERIKA TAMAYO</cp:lastModifiedBy>
  <cp:revision>2</cp:revision>
  <dcterms:created xsi:type="dcterms:W3CDTF">2025-06-22T02:24:01Z</dcterms:created>
  <dcterms:modified xsi:type="dcterms:W3CDTF">2025-06-22T02:32:19Z</dcterms:modified>
</cp:coreProperties>
</file>